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119" d="100"/>
          <a:sy n="119" d="100"/>
        </p:scale>
        <p:origin x="-768" y="-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CA66239D-8CB8-41CB-A507-C91070B6D821}" type="datetimeFigureOut">
              <a:rPr lang="en-US"/>
              <a:pPr>
                <a:defRPr/>
              </a:pPr>
              <a:t>10/30/2013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E52FD4E-D106-4F36-9C5A-A4473D60C43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5A79C41-0C60-4D27-B9D0-1643D9B37805}" type="datetimeFigureOut">
              <a:rPr lang="en-US"/>
              <a:pPr>
                <a:defRPr/>
              </a:pPr>
              <a:t>10/30/2013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E32FA9-CCC0-4129-9182-E77DFA4D4D4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8D5AF9D-E5CE-4308-8C72-873DFDC3E921}" type="datetimeFigureOut">
              <a:rPr lang="en-US"/>
              <a:pPr>
                <a:defRPr/>
              </a:pPr>
              <a:t>10/30/2013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10D06B4-9C65-4655-92C1-61D88AD3400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3F36189-B104-4F61-8416-FFB765267B6A}" type="datetimeFigureOut">
              <a:rPr lang="en-US"/>
              <a:pPr>
                <a:defRPr/>
              </a:pPr>
              <a:t>10/30/2013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51DA68-BF3B-4901-84C2-D7806836581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5BB039E-AE8B-4372-82B9-1C183A29D170}" type="datetimeFigureOut">
              <a:rPr lang="en-US"/>
              <a:pPr>
                <a:defRPr/>
              </a:pPr>
              <a:t>10/30/2013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7132832-50BD-40F1-8EE7-301036DCFBB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D01FF96-BD6F-4655-A0A9-5FD71719D718}" type="datetimeFigureOut">
              <a:rPr lang="en-US"/>
              <a:pPr>
                <a:defRPr/>
              </a:pPr>
              <a:t>10/30/2013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E404801-EFF8-4137-BE0C-528930E447A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1D41E97D-7D6D-4822-A9A5-A3F32BF2BD2B}" type="datetimeFigureOut">
              <a:rPr lang="en-US"/>
              <a:pPr>
                <a:defRPr/>
              </a:pPr>
              <a:t>10/30/2013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B91F5E62-D26C-4B4D-9F2E-20BC6A3BDBA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1B186361-9148-4DE5-86C7-2D2825D228F3}" type="datetimeFigureOut">
              <a:rPr lang="en-US"/>
              <a:pPr>
                <a:defRPr/>
              </a:pPr>
              <a:t>10/30/2013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0FDAA3D-941E-4405-A181-00F14516F13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93763C1-1238-4E3C-BCA3-879A3FBDA789}" type="datetimeFigureOut">
              <a:rPr lang="en-US"/>
              <a:pPr>
                <a:defRPr/>
              </a:pPr>
              <a:t>10/30/2013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A917FC34-EB23-4001-A010-5C10A7DCA25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AA55245-9CE5-4BC8-9ECB-2E5E6E2AF835}" type="datetimeFigureOut">
              <a:rPr lang="en-US"/>
              <a:pPr>
                <a:defRPr/>
              </a:pPr>
              <a:t>10/30/2013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77F7E10-6E7D-470E-879E-E47FB61320BB}"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83F3A25A-CC48-4D57-8D8E-90F8DE590FB7}" type="datetimeFigureOut">
              <a:rPr lang="en-US"/>
              <a:pPr>
                <a:defRPr/>
              </a:pPr>
              <a:t>10/30/2013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6CCBC09-E901-4519-95BE-07B2BCA0217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AU"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7667944B-FE1C-4019-A3FE-F6BB00771AD2}" type="datetimeFigureOut">
              <a:rPr lang="en-US"/>
              <a:pPr>
                <a:defRPr/>
              </a:pPr>
              <a:t>10/30/2013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C8FCBB70-E9FD-40A8-9A9C-820B369C386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p:cNvSpPr>
          <p:nvPr>
            <p:ph type="ctrTitle"/>
          </p:nvPr>
        </p:nvSpPr>
        <p:spPr/>
        <p:txBody>
          <a:bodyPr/>
          <a:lstStyle/>
          <a:p>
            <a:r>
              <a:rPr lang="en-US" sz="3200" b="1" smtClean="0"/>
              <a:t>LEGAL PROBLEMS WITH INTERNATIONAL SURROGACY ARRANGEMENTS</a:t>
            </a:r>
          </a:p>
        </p:txBody>
      </p:sp>
      <p:sp>
        <p:nvSpPr>
          <p:cNvPr id="3" name="Subtitle 2"/>
          <p:cNvSpPr>
            <a:spLocks noGrp="1"/>
          </p:cNvSpPr>
          <p:nvPr>
            <p:ph type="subTitle" idx="1"/>
          </p:nvPr>
        </p:nvSpPr>
        <p:spPr/>
        <p:txBody>
          <a:bodyPr rtlCol="0">
            <a:normAutofit/>
          </a:bodyPr>
          <a:lstStyle/>
          <a:p>
            <a:pPr fontAlgn="auto">
              <a:spcAft>
                <a:spcPts val="0"/>
              </a:spcAft>
              <a:buFont typeface="Arial"/>
              <a:buNone/>
              <a:defRPr/>
            </a:pPr>
            <a:r>
              <a:rPr lang="en-AU" b="1" dirty="0"/>
              <a:t>Michael Nicholls QC</a:t>
            </a:r>
            <a:endParaRPr lang="en-AU" dirty="0"/>
          </a:p>
          <a:p>
            <a:pPr fontAlgn="auto">
              <a:spcAft>
                <a:spcPts val="0"/>
              </a:spcAft>
              <a:buFont typeface="Arial"/>
              <a:buNone/>
              <a:defRPr/>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AU" b="1" i="1" dirty="0" smtClean="0"/>
              <a:t>Parentage orders and international cases</a:t>
            </a:r>
            <a:endParaRPr lang="en-US" dirty="0"/>
          </a:p>
        </p:txBody>
      </p:sp>
      <p:sp>
        <p:nvSpPr>
          <p:cNvPr id="22530" name="Content Placeholder 2"/>
          <p:cNvSpPr>
            <a:spLocks noGrp="1"/>
          </p:cNvSpPr>
          <p:nvPr>
            <p:ph idx="1"/>
          </p:nvPr>
        </p:nvSpPr>
        <p:spPr/>
        <p:txBody>
          <a:bodyPr/>
          <a:lstStyle/>
          <a:p>
            <a:r>
              <a:rPr lang="en-AU" smtClean="0"/>
              <a:t>They might only be available for altruistic, and not commercial, surrogacy arrangements. </a:t>
            </a:r>
          </a:p>
          <a:p>
            <a:r>
              <a:rPr lang="en-AU" smtClean="0"/>
              <a:t>They might only be available to people who have a very strong connection with the country – for example, being domiciled there. </a:t>
            </a:r>
          </a:p>
          <a:p>
            <a:r>
              <a:rPr lang="en-AU" smtClean="0"/>
              <a:t>There might be serious difficulties in getting the necessary documents and, particularly, consents from the surrogate mother.</a:t>
            </a:r>
          </a:p>
          <a:p>
            <a:endParaRPr 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AU" b="1" i="1" dirty="0" smtClean="0"/>
              <a:t>Parentage orders and international cases</a:t>
            </a:r>
            <a:endParaRPr lang="en-US" dirty="0"/>
          </a:p>
        </p:txBody>
      </p:sp>
      <p:sp>
        <p:nvSpPr>
          <p:cNvPr id="23554" name="Content Placeholder 2"/>
          <p:cNvSpPr>
            <a:spLocks noGrp="1"/>
          </p:cNvSpPr>
          <p:nvPr>
            <p:ph idx="1"/>
          </p:nvPr>
        </p:nvSpPr>
        <p:spPr/>
        <p:txBody>
          <a:bodyPr/>
          <a:lstStyle/>
          <a:p>
            <a:r>
              <a:rPr lang="en-AU" smtClean="0"/>
              <a:t>There will be very serious difficulties if the surrogate mother changes her mind and refuses to consent. </a:t>
            </a:r>
          </a:p>
          <a:p>
            <a:r>
              <a:rPr lang="en-AU" smtClean="0"/>
              <a:t>There will be serious problems if the relationship between the commissioning couple breaks down.</a:t>
            </a:r>
          </a:p>
          <a:p>
            <a:r>
              <a:rPr lang="en-AU" smtClean="0"/>
              <a:t>A parentage order might not solve all your problems.</a:t>
            </a:r>
          </a:p>
          <a:p>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AU" b="1" i="1" dirty="0" smtClean="0"/>
              <a:t/>
            </a:r>
            <a:br>
              <a:rPr lang="en-AU" b="1" i="1" dirty="0" smtClean="0"/>
            </a:br>
            <a:r>
              <a:rPr lang="en-AU" b="1" i="1" dirty="0" smtClean="0"/>
              <a:t>Who </a:t>
            </a:r>
            <a:r>
              <a:rPr lang="en-AU" b="1" i="1" dirty="0"/>
              <a:t>is the child’s mother?</a:t>
            </a:r>
            <a:r>
              <a:rPr lang="en-AU" dirty="0"/>
              <a:t/>
            </a:r>
            <a:br>
              <a:rPr lang="en-AU" dirty="0"/>
            </a:br>
            <a:endParaRPr lang="en-US" dirty="0"/>
          </a:p>
        </p:txBody>
      </p:sp>
      <p:sp>
        <p:nvSpPr>
          <p:cNvPr id="3" name="Content Placeholder 2"/>
          <p:cNvSpPr>
            <a:spLocks noGrp="1"/>
          </p:cNvSpPr>
          <p:nvPr>
            <p:ph idx="1"/>
          </p:nvPr>
        </p:nvSpPr>
        <p:spPr/>
        <p:txBody>
          <a:bodyPr rtlCol="0">
            <a:normAutofit fontScale="92500"/>
          </a:bodyPr>
          <a:lstStyle/>
          <a:p>
            <a:pPr fontAlgn="auto">
              <a:spcAft>
                <a:spcPts val="0"/>
              </a:spcAft>
              <a:buFont typeface="Arial"/>
              <a:buChar char="•"/>
              <a:defRPr/>
            </a:pPr>
            <a:r>
              <a:rPr lang="en-AU" dirty="0"/>
              <a:t>s5 of the </a:t>
            </a:r>
            <a:r>
              <a:rPr lang="en-AU" i="1" dirty="0"/>
              <a:t>Artificial Conception Act</a:t>
            </a:r>
            <a:r>
              <a:rPr lang="en-AU" dirty="0"/>
              <a:t> 1985 (WA</a:t>
            </a:r>
            <a:r>
              <a:rPr lang="en-AU" dirty="0" smtClean="0"/>
              <a:t>)</a:t>
            </a:r>
          </a:p>
          <a:p>
            <a:pPr fontAlgn="auto">
              <a:spcAft>
                <a:spcPts val="0"/>
              </a:spcAft>
              <a:buFont typeface="Arial"/>
              <a:buChar char="•"/>
              <a:defRPr/>
            </a:pPr>
            <a:r>
              <a:rPr lang="en-AU" b="1" dirty="0" smtClean="0"/>
              <a:t>5</a:t>
            </a:r>
            <a:r>
              <a:rPr lang="en-AU" b="1" dirty="0"/>
              <a:t>. 	Rule relating to maternity </a:t>
            </a:r>
            <a:endParaRPr lang="en-AU" dirty="0"/>
          </a:p>
          <a:p>
            <a:pPr fontAlgn="auto">
              <a:spcAft>
                <a:spcPts val="0"/>
              </a:spcAft>
              <a:buFont typeface="Arial"/>
              <a:buChar char="•"/>
              <a:defRPr/>
            </a:pPr>
            <a:r>
              <a:rPr lang="en-AU" dirty="0"/>
              <a:t>(1) 	Where a woman undergoes an artificial fertilisation procedure in consequence of which she becomes pregnant and the ovum used for the purposes of the procedure was taken from some other woman, then for the purposes of the law of the State, the pregnant woman is the mother of any child born as a result of the pregnancy</a:t>
            </a:r>
            <a:r>
              <a:rPr lang="en-AU" dirty="0" smtClean="0"/>
              <a:t>.</a:t>
            </a:r>
          </a:p>
          <a:p>
            <a:pPr fontAlgn="auto">
              <a:spcAft>
                <a:spcPts val="0"/>
              </a:spcAft>
              <a:buFont typeface="Arial"/>
              <a:buChar char="•"/>
              <a:defRP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t>Egg Donors</a:t>
            </a:r>
          </a:p>
        </p:txBody>
      </p:sp>
      <p:sp>
        <p:nvSpPr>
          <p:cNvPr id="3" name="Content Placeholder 2"/>
          <p:cNvSpPr>
            <a:spLocks noGrp="1"/>
          </p:cNvSpPr>
          <p:nvPr>
            <p:ph idx="1"/>
          </p:nvPr>
        </p:nvSpPr>
        <p:spPr/>
        <p:txBody>
          <a:bodyPr rtlCol="0">
            <a:normAutofit fontScale="85000" lnSpcReduction="10000"/>
          </a:bodyPr>
          <a:lstStyle/>
          <a:p>
            <a:pPr fontAlgn="auto">
              <a:spcAft>
                <a:spcPts val="0"/>
              </a:spcAft>
              <a:buFont typeface="Arial"/>
              <a:buChar char="•"/>
              <a:defRPr/>
            </a:pPr>
            <a:r>
              <a:rPr lang="en-AU" dirty="0" smtClean="0"/>
              <a:t>s7 of the </a:t>
            </a:r>
            <a:r>
              <a:rPr lang="en-AU" i="1" dirty="0" smtClean="0"/>
              <a:t>Artificial Conception Act</a:t>
            </a:r>
            <a:r>
              <a:rPr lang="en-AU" dirty="0" smtClean="0"/>
              <a:t> 1985 (WA) </a:t>
            </a:r>
          </a:p>
          <a:p>
            <a:pPr fontAlgn="auto">
              <a:spcAft>
                <a:spcPts val="0"/>
              </a:spcAft>
              <a:buFont typeface="Arial"/>
              <a:buChar char="•"/>
              <a:defRPr/>
            </a:pPr>
            <a:r>
              <a:rPr lang="en-AU" b="1" dirty="0" smtClean="0"/>
              <a:t>7</a:t>
            </a:r>
            <a:r>
              <a:rPr lang="en-AU" b="1" dirty="0"/>
              <a:t>. 	Donor of genetic material </a:t>
            </a:r>
          </a:p>
          <a:p>
            <a:pPr fontAlgn="auto">
              <a:spcAft>
                <a:spcPts val="0"/>
              </a:spcAft>
              <a:buFont typeface="Arial"/>
              <a:buChar char="•"/>
              <a:defRPr/>
            </a:pPr>
            <a:r>
              <a:rPr lang="en-AU" dirty="0"/>
              <a:t>(1) 	Where —  </a:t>
            </a:r>
          </a:p>
          <a:p>
            <a:pPr fontAlgn="auto">
              <a:spcAft>
                <a:spcPts val="0"/>
              </a:spcAft>
              <a:buFont typeface="Arial"/>
              <a:buChar char="•"/>
              <a:defRPr/>
            </a:pPr>
            <a:r>
              <a:rPr lang="en-AU" dirty="0"/>
              <a:t>(a)	a woman becomes pregnant in consequence of an artificial fertilisation procedure; and </a:t>
            </a:r>
          </a:p>
          <a:p>
            <a:pPr fontAlgn="auto">
              <a:spcAft>
                <a:spcPts val="0"/>
              </a:spcAft>
              <a:buFont typeface="Arial"/>
              <a:buChar char="•"/>
              <a:defRPr/>
            </a:pPr>
            <a:r>
              <a:rPr lang="en-AU" dirty="0"/>
              <a:t>(</a:t>
            </a:r>
            <a:r>
              <a:rPr lang="en-AU" dirty="0" err="1"/>
              <a:t>b</a:t>
            </a:r>
            <a:r>
              <a:rPr lang="en-AU" dirty="0"/>
              <a:t>) 	the ovum used for the purposes of the procedure was taken from some other woman, </a:t>
            </a:r>
          </a:p>
          <a:p>
            <a:pPr fontAlgn="auto">
              <a:spcAft>
                <a:spcPts val="0"/>
              </a:spcAft>
              <a:buFont typeface="Arial"/>
              <a:buChar char="•"/>
              <a:defRPr/>
            </a:pPr>
            <a:r>
              <a:rPr lang="en-AU" dirty="0"/>
              <a:t>then for the purposes of the law of the State, the woman from whom the ovum was taken is not the mother of any child born as a result of the pregnancy</a:t>
            </a:r>
            <a:r>
              <a:rPr lang="en-AU" dirty="0" smtClean="0"/>
              <a:t>.</a:t>
            </a:r>
          </a:p>
          <a:p>
            <a:pPr fontAlgn="auto">
              <a:spcAft>
                <a:spcPts val="0"/>
              </a:spcAft>
              <a:buFont typeface="Arial"/>
              <a:buChar char="•"/>
              <a:defRPr/>
            </a:pPr>
            <a:endParaRPr lang="en-AU" dirty="0" smtClean="0"/>
          </a:p>
          <a:p>
            <a:pPr fontAlgn="auto">
              <a:spcAft>
                <a:spcPts val="0"/>
              </a:spcAft>
              <a:buFont typeface="Arial"/>
              <a:buChar char="•"/>
              <a:defRP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AU" b="1" i="1" dirty="0" smtClean="0"/>
              <a:t/>
            </a:r>
            <a:br>
              <a:rPr lang="en-AU" b="1" i="1" dirty="0" smtClean="0"/>
            </a:br>
            <a:r>
              <a:rPr lang="en-AU" b="1" i="1" dirty="0" smtClean="0"/>
              <a:t>Who </a:t>
            </a:r>
            <a:r>
              <a:rPr lang="en-AU" b="1" i="1" dirty="0"/>
              <a:t>is the child’s father?</a:t>
            </a:r>
            <a:r>
              <a:rPr lang="en-AU" dirty="0"/>
              <a:t/>
            </a:r>
            <a:br>
              <a:rPr lang="en-AU" dirty="0"/>
            </a:br>
            <a:endParaRPr lang="en-US" dirty="0"/>
          </a:p>
        </p:txBody>
      </p:sp>
      <p:sp>
        <p:nvSpPr>
          <p:cNvPr id="3" name="Content Placeholder 2"/>
          <p:cNvSpPr>
            <a:spLocks noGrp="1"/>
          </p:cNvSpPr>
          <p:nvPr>
            <p:ph idx="1"/>
          </p:nvPr>
        </p:nvSpPr>
        <p:spPr/>
        <p:txBody>
          <a:bodyPr rtlCol="0">
            <a:normAutofit fontScale="70000" lnSpcReduction="20000"/>
          </a:bodyPr>
          <a:lstStyle/>
          <a:p>
            <a:pPr fontAlgn="auto">
              <a:spcAft>
                <a:spcPts val="0"/>
              </a:spcAft>
              <a:buFont typeface="Arial"/>
              <a:buChar char="•"/>
              <a:defRPr/>
            </a:pPr>
            <a:r>
              <a:rPr lang="en-AU" dirty="0" smtClean="0"/>
              <a:t>s6 of the </a:t>
            </a:r>
            <a:r>
              <a:rPr lang="en-AU" i="1" dirty="0" smtClean="0"/>
              <a:t>Artificial Conception Act</a:t>
            </a:r>
            <a:r>
              <a:rPr lang="en-AU" dirty="0" smtClean="0"/>
              <a:t> 1985 (WA)</a:t>
            </a:r>
          </a:p>
          <a:p>
            <a:pPr fontAlgn="auto">
              <a:spcAft>
                <a:spcPts val="0"/>
              </a:spcAft>
              <a:buFont typeface="Arial"/>
              <a:buChar char="•"/>
              <a:defRPr/>
            </a:pPr>
            <a:r>
              <a:rPr lang="en-AU" b="1" dirty="0" smtClean="0"/>
              <a:t>6</a:t>
            </a:r>
            <a:r>
              <a:rPr lang="en-AU" b="1" dirty="0"/>
              <a:t>.	Rule relating to paternity </a:t>
            </a:r>
          </a:p>
          <a:p>
            <a:pPr fontAlgn="auto">
              <a:spcAft>
                <a:spcPts val="0"/>
              </a:spcAft>
              <a:buFont typeface="Arial"/>
              <a:buChar char="•"/>
              <a:defRPr/>
            </a:pPr>
            <a:r>
              <a:rPr lang="en-AU" dirty="0"/>
              <a:t>(1) 	Where a married woman undergoes, with the consent of her husband, an artificial fertilisation procedure in consequence of which she becomes pregnant, then for the purposes of the law of the State, the husband —  </a:t>
            </a:r>
          </a:p>
          <a:p>
            <a:pPr fontAlgn="auto">
              <a:spcAft>
                <a:spcPts val="0"/>
              </a:spcAft>
              <a:buFont typeface="Arial"/>
              <a:buChar char="•"/>
              <a:defRPr/>
            </a:pPr>
            <a:r>
              <a:rPr lang="en-AU" dirty="0"/>
              <a:t>(a)	shall be conclusively presumed to have caused the pregnancy; and </a:t>
            </a:r>
          </a:p>
          <a:p>
            <a:pPr fontAlgn="auto">
              <a:spcAft>
                <a:spcPts val="0"/>
              </a:spcAft>
              <a:buFont typeface="Arial"/>
              <a:buChar char="•"/>
              <a:defRPr/>
            </a:pPr>
            <a:r>
              <a:rPr lang="en-AU" dirty="0"/>
              <a:t>(</a:t>
            </a:r>
            <a:r>
              <a:rPr lang="en-AU" dirty="0" err="1"/>
              <a:t>b</a:t>
            </a:r>
            <a:r>
              <a:rPr lang="en-AU" dirty="0"/>
              <a:t>)	is the father of any child born as a result of the pregnancy. </a:t>
            </a:r>
          </a:p>
          <a:p>
            <a:pPr fontAlgn="auto">
              <a:spcAft>
                <a:spcPts val="0"/>
              </a:spcAft>
              <a:buFont typeface="Arial"/>
              <a:buChar char="•"/>
              <a:defRPr/>
            </a:pPr>
            <a:r>
              <a:rPr lang="en-AU" dirty="0"/>
              <a:t>(2) 	In every case in which it is necessary to determine for the purposes of this section whether a husband consented to his wife undergoing an artificial fertilisation procedure, that consent shall be presumed, but the presumption is rebuttable</a:t>
            </a:r>
            <a:r>
              <a:rPr lang="en-AU" dirty="0" smtClean="0"/>
              <a:t>.</a:t>
            </a:r>
          </a:p>
          <a:p>
            <a:pPr fontAlgn="auto">
              <a:spcAft>
                <a:spcPts val="0"/>
              </a:spcAft>
              <a:buFont typeface="Arial"/>
              <a:buChar char="•"/>
              <a:defRPr/>
            </a:pPr>
            <a:endParaRPr lang="en-AU" dirty="0" smtClean="0"/>
          </a:p>
          <a:p>
            <a:pPr fontAlgn="auto">
              <a:spcAft>
                <a:spcPts val="0"/>
              </a:spcAft>
              <a:buFont typeface="Arial"/>
              <a:buChar char="•"/>
              <a:defRPr/>
            </a:pP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r>
              <a:rPr lang="en-US" b="1" smtClean="0"/>
              <a:t>Sperm Donors</a:t>
            </a:r>
          </a:p>
        </p:txBody>
      </p:sp>
      <p:sp>
        <p:nvSpPr>
          <p:cNvPr id="3" name="Content Placeholder 2"/>
          <p:cNvSpPr>
            <a:spLocks noGrp="1"/>
          </p:cNvSpPr>
          <p:nvPr>
            <p:ph idx="1"/>
          </p:nvPr>
        </p:nvSpPr>
        <p:spPr/>
        <p:txBody>
          <a:bodyPr rtlCol="0">
            <a:normAutofit fontScale="77500" lnSpcReduction="20000"/>
          </a:bodyPr>
          <a:lstStyle/>
          <a:p>
            <a:pPr fontAlgn="auto">
              <a:spcAft>
                <a:spcPts val="0"/>
              </a:spcAft>
              <a:buFont typeface="Arial"/>
              <a:buChar char="•"/>
              <a:defRPr/>
            </a:pPr>
            <a:r>
              <a:rPr lang="en-AU" dirty="0" smtClean="0"/>
              <a:t>s7 of the </a:t>
            </a:r>
            <a:r>
              <a:rPr lang="en-AU" i="1" dirty="0" smtClean="0"/>
              <a:t>Artificial Conception Act</a:t>
            </a:r>
            <a:r>
              <a:rPr lang="en-AU" dirty="0" smtClean="0"/>
              <a:t> 1985 (WA) </a:t>
            </a:r>
          </a:p>
          <a:p>
            <a:pPr fontAlgn="auto">
              <a:spcAft>
                <a:spcPts val="0"/>
              </a:spcAft>
              <a:buFont typeface="Arial"/>
              <a:buChar char="•"/>
              <a:defRPr/>
            </a:pPr>
            <a:r>
              <a:rPr lang="en-AU" dirty="0"/>
              <a:t>(2)	Where —  </a:t>
            </a:r>
          </a:p>
          <a:p>
            <a:pPr fontAlgn="auto">
              <a:spcAft>
                <a:spcPts val="0"/>
              </a:spcAft>
              <a:buFont typeface="Arial"/>
              <a:buChar char="•"/>
              <a:defRPr/>
            </a:pPr>
            <a:r>
              <a:rPr lang="en-AU" dirty="0"/>
              <a:t>(a) 	a woman becomes pregnant in consequence of an artificial fertilisation procedure; and </a:t>
            </a:r>
          </a:p>
          <a:p>
            <a:pPr fontAlgn="auto">
              <a:spcAft>
                <a:spcPts val="0"/>
              </a:spcAft>
              <a:buFont typeface="Arial"/>
              <a:buChar char="•"/>
              <a:defRPr/>
            </a:pPr>
            <a:r>
              <a:rPr lang="en-AU" dirty="0"/>
              <a:t>(</a:t>
            </a:r>
            <a:r>
              <a:rPr lang="en-AU" dirty="0" err="1"/>
              <a:t>b</a:t>
            </a:r>
            <a:r>
              <a:rPr lang="en-AU" dirty="0"/>
              <a:t>) 	a man (not being the woman's husband) produced sperm used for the purposes of the procedure, </a:t>
            </a:r>
          </a:p>
          <a:p>
            <a:pPr fontAlgn="auto">
              <a:spcAft>
                <a:spcPts val="0"/>
              </a:spcAft>
              <a:buFont typeface="Arial"/>
              <a:buChar char="•"/>
              <a:defRPr/>
            </a:pPr>
            <a:r>
              <a:rPr lang="en-AU" dirty="0"/>
              <a:t>then for the purposes of the law of the State, the man referred to in paragraph (</a:t>
            </a:r>
            <a:r>
              <a:rPr lang="en-AU" dirty="0" err="1"/>
              <a:t>b</a:t>
            </a:r>
            <a:r>
              <a:rPr lang="en-AU" dirty="0"/>
              <a:t>) —  </a:t>
            </a:r>
          </a:p>
          <a:p>
            <a:pPr fontAlgn="auto">
              <a:spcAft>
                <a:spcPts val="0"/>
              </a:spcAft>
              <a:buFont typeface="Arial"/>
              <a:buChar char="•"/>
              <a:defRPr/>
            </a:pPr>
            <a:r>
              <a:rPr lang="en-AU" dirty="0"/>
              <a:t>(</a:t>
            </a:r>
            <a:r>
              <a:rPr lang="en-AU" dirty="0" err="1"/>
              <a:t>c</a:t>
            </a:r>
            <a:r>
              <a:rPr lang="en-AU" dirty="0"/>
              <a:t>)	shall be conclusively presumed not to have caused the pregnancy; and </a:t>
            </a:r>
          </a:p>
          <a:p>
            <a:pPr fontAlgn="auto">
              <a:spcAft>
                <a:spcPts val="0"/>
              </a:spcAft>
              <a:buFont typeface="Arial"/>
              <a:buChar char="•"/>
              <a:defRPr/>
            </a:pPr>
            <a:r>
              <a:rPr lang="en-AU" dirty="0"/>
              <a:t>(</a:t>
            </a:r>
            <a:r>
              <a:rPr lang="en-AU" dirty="0" err="1"/>
              <a:t>d</a:t>
            </a:r>
            <a:r>
              <a:rPr lang="en-AU" dirty="0"/>
              <a:t>)	is not the father of any child born as a result of the pregnancy.”</a:t>
            </a:r>
          </a:p>
          <a:p>
            <a:pPr fontAlgn="auto">
              <a:spcAft>
                <a:spcPts val="0"/>
              </a:spcAft>
              <a:buFont typeface="Arial"/>
              <a:buChar char="•"/>
              <a:defRPr/>
            </a:pPr>
            <a:endParaRPr lang="en-AU"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r>
              <a:rPr lang="en-US" b="1" smtClean="0"/>
              <a:t>Criminal Offences 1</a:t>
            </a:r>
          </a:p>
        </p:txBody>
      </p:sp>
      <p:sp>
        <p:nvSpPr>
          <p:cNvPr id="18434" name="Content Placeholder 2"/>
          <p:cNvSpPr>
            <a:spLocks noGrp="1"/>
          </p:cNvSpPr>
          <p:nvPr>
            <p:ph idx="1"/>
          </p:nvPr>
        </p:nvSpPr>
        <p:spPr/>
        <p:txBody>
          <a:bodyPr/>
          <a:lstStyle/>
          <a:p>
            <a:r>
              <a:rPr lang="en-AU" smtClean="0"/>
              <a:t>Section  8 of the </a:t>
            </a:r>
            <a:r>
              <a:rPr lang="en-AU" i="1" smtClean="0"/>
              <a:t>Surrogacy Act</a:t>
            </a:r>
            <a:r>
              <a:rPr lang="en-AU" smtClean="0"/>
              <a:t> 2008 (WA)</a:t>
            </a:r>
          </a:p>
          <a:p>
            <a:r>
              <a:rPr lang="en-AU" smtClean="0"/>
              <a:t>	“A person who enters into a surrogacy arrangement that is for reward commits an offence. </a:t>
            </a:r>
          </a:p>
          <a:p>
            <a:r>
              <a:rPr lang="en-AU" smtClean="0"/>
              <a:t>	Penalty:  a fine of $24,000 or imprisonment for 2 years.”</a:t>
            </a:r>
          </a:p>
          <a:p>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b="1" smtClean="0"/>
              <a:t>Criminal Offences 2</a:t>
            </a:r>
          </a:p>
        </p:txBody>
      </p:sp>
      <p:sp>
        <p:nvSpPr>
          <p:cNvPr id="3" name="Content Placeholder 2"/>
          <p:cNvSpPr>
            <a:spLocks noGrp="1"/>
          </p:cNvSpPr>
          <p:nvPr>
            <p:ph idx="1"/>
          </p:nvPr>
        </p:nvSpPr>
        <p:spPr/>
        <p:txBody>
          <a:bodyPr rtlCol="0">
            <a:normAutofit fontScale="55000" lnSpcReduction="20000"/>
          </a:bodyPr>
          <a:lstStyle/>
          <a:p>
            <a:pPr fontAlgn="auto">
              <a:spcAft>
                <a:spcPts val="0"/>
              </a:spcAft>
              <a:buFont typeface="Arial"/>
              <a:buChar char="•"/>
              <a:defRPr/>
            </a:pPr>
            <a:r>
              <a:rPr lang="en-AU" i="1" dirty="0"/>
              <a:t>Human Reproductive Technology Act </a:t>
            </a:r>
            <a:r>
              <a:rPr lang="en-AU" dirty="0"/>
              <a:t>1991 (WA). </a:t>
            </a:r>
            <a:endParaRPr lang="en-AU" dirty="0" smtClean="0"/>
          </a:p>
          <a:p>
            <a:pPr fontAlgn="auto">
              <a:spcAft>
                <a:spcPts val="0"/>
              </a:spcAft>
              <a:buFont typeface="Arial"/>
              <a:buChar char="•"/>
              <a:defRPr/>
            </a:pPr>
            <a:r>
              <a:rPr lang="en-AU" dirty="0"/>
              <a:t>(1)	No person shall cause or permit — </a:t>
            </a:r>
          </a:p>
          <a:p>
            <a:pPr fontAlgn="auto">
              <a:spcAft>
                <a:spcPts val="0"/>
              </a:spcAft>
              <a:buFont typeface="Arial"/>
              <a:buChar char="•"/>
              <a:defRPr/>
            </a:pPr>
            <a:r>
              <a:rPr lang="en-AU" dirty="0"/>
              <a:t>	(a)	any procedure to be carried out related to the storage of — </a:t>
            </a:r>
          </a:p>
          <a:p>
            <a:pPr fontAlgn="auto">
              <a:spcAft>
                <a:spcPts val="0"/>
              </a:spcAft>
              <a:buFont typeface="Arial"/>
              <a:buChar char="•"/>
              <a:defRPr/>
            </a:pPr>
            <a:r>
              <a:rPr lang="en-AU" dirty="0"/>
              <a:t>	(</a:t>
            </a:r>
            <a:r>
              <a:rPr lang="en-AU" dirty="0" err="1"/>
              <a:t>i</a:t>
            </a:r>
            <a:r>
              <a:rPr lang="en-AU" dirty="0"/>
              <a:t>)	a human egg intended for use in an in vitro fertilisation procedure;</a:t>
            </a:r>
          </a:p>
          <a:p>
            <a:pPr fontAlgn="auto">
              <a:spcAft>
                <a:spcPts val="0"/>
              </a:spcAft>
              <a:buFont typeface="Arial"/>
              <a:buChar char="•"/>
              <a:defRPr/>
            </a:pPr>
            <a:r>
              <a:rPr lang="en-AU" dirty="0"/>
              <a:t>	(ii)	a human egg undergoing fertilisation; or</a:t>
            </a:r>
          </a:p>
          <a:p>
            <a:pPr fontAlgn="auto">
              <a:spcAft>
                <a:spcPts val="0"/>
              </a:spcAft>
              <a:buFont typeface="Arial"/>
              <a:buChar char="•"/>
              <a:defRPr/>
            </a:pPr>
            <a:r>
              <a:rPr lang="en-AU" dirty="0"/>
              <a:t>	(iii)	a human embryo;</a:t>
            </a:r>
          </a:p>
          <a:p>
            <a:pPr fontAlgn="auto">
              <a:spcAft>
                <a:spcPts val="0"/>
              </a:spcAft>
              <a:buFont typeface="Arial"/>
              <a:buChar char="•"/>
              <a:defRPr/>
            </a:pPr>
            <a:r>
              <a:rPr lang="en-AU" dirty="0"/>
              <a:t>	(</a:t>
            </a:r>
            <a:r>
              <a:rPr lang="en-AU" dirty="0" err="1"/>
              <a:t>b</a:t>
            </a:r>
            <a:r>
              <a:rPr lang="en-AU" dirty="0"/>
              <a:t>)	human sperm, having been obtained from different men, to be kept;</a:t>
            </a:r>
          </a:p>
          <a:p>
            <a:pPr fontAlgn="auto">
              <a:spcAft>
                <a:spcPts val="0"/>
              </a:spcAft>
              <a:buFont typeface="Arial"/>
              <a:buChar char="•"/>
              <a:defRPr/>
            </a:pPr>
            <a:r>
              <a:rPr lang="en-AU" dirty="0"/>
              <a:t>	(</a:t>
            </a:r>
            <a:r>
              <a:rPr lang="en-AU" dirty="0" err="1"/>
              <a:t>c</a:t>
            </a:r>
            <a:r>
              <a:rPr lang="en-AU" dirty="0"/>
              <a:t>)	an artificial fertilisation procedure, other than an artificial insemination to which section 28(3) applies, to be carried out; or</a:t>
            </a:r>
          </a:p>
          <a:p>
            <a:pPr fontAlgn="auto">
              <a:spcAft>
                <a:spcPts val="0"/>
              </a:spcAft>
              <a:buFont typeface="Arial"/>
              <a:buChar char="•"/>
              <a:defRPr/>
            </a:pPr>
            <a:r>
              <a:rPr lang="en-AU" dirty="0"/>
              <a:t>	(</a:t>
            </a:r>
            <a:r>
              <a:rPr lang="en-AU" dirty="0" err="1"/>
              <a:t>d</a:t>
            </a:r>
            <a:r>
              <a:rPr lang="en-AU" dirty="0"/>
              <a:t>)	any other use, outside the body of a woman, of a human embryo, if the use is not for a purpose relating to the reproductive technology treatment of the woman</a:t>
            </a:r>
            <a:r>
              <a:rPr lang="en-AU" dirty="0" smtClean="0"/>
              <a:t>, </a:t>
            </a:r>
          </a:p>
          <a:p>
            <a:pPr fontAlgn="auto">
              <a:spcAft>
                <a:spcPts val="0"/>
              </a:spcAft>
              <a:buFont typeface="Arial"/>
              <a:buChar char="•"/>
              <a:defRPr/>
            </a:pPr>
            <a:r>
              <a:rPr lang="en-AU" dirty="0" smtClean="0"/>
              <a:t>except </a:t>
            </a:r>
            <a:r>
              <a:rPr lang="en-AU" dirty="0"/>
              <a:t>pursuant to a licence or exemption by which it is authorised under this Act.</a:t>
            </a:r>
          </a:p>
          <a:p>
            <a:pPr fontAlgn="auto">
              <a:spcAft>
                <a:spcPts val="0"/>
              </a:spcAft>
              <a:buFont typeface="Arial"/>
              <a:buChar char="•"/>
              <a:defRPr/>
            </a:pPr>
            <a:r>
              <a:rPr lang="en-AU" dirty="0"/>
              <a:t>	(2)	A person who contravenes subsection (1) commits a crime and is liable to imprisonment for 5 years.</a:t>
            </a:r>
          </a:p>
          <a:p>
            <a:pPr fontAlgn="auto">
              <a:spcAft>
                <a:spcPts val="0"/>
              </a:spcAft>
              <a:buFont typeface="Arial"/>
              <a:buChar char="•"/>
              <a:defRPr/>
            </a:pPr>
            <a:r>
              <a:rPr lang="en-AU" dirty="0"/>
              <a:t>	Summary conviction penalty: Imprisonment for one year</a:t>
            </a:r>
            <a:r>
              <a:rPr lang="en-AU" dirty="0" smtClean="0"/>
              <a:t>.	</a:t>
            </a:r>
            <a:r>
              <a:rPr lang="en-AU" dirty="0"/>
              <a:t>[</a:t>
            </a:r>
          </a:p>
          <a:p>
            <a:pPr fontAlgn="auto">
              <a:spcAft>
                <a:spcPts val="0"/>
              </a:spcAft>
              <a:buFont typeface="Arial"/>
              <a:buChar char="•"/>
              <a:defRPr/>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b="1" smtClean="0"/>
              <a:t>s28(3)</a:t>
            </a:r>
          </a:p>
        </p:txBody>
      </p:sp>
      <p:sp>
        <p:nvSpPr>
          <p:cNvPr id="20482" name="Content Placeholder 2"/>
          <p:cNvSpPr>
            <a:spLocks noGrp="1"/>
          </p:cNvSpPr>
          <p:nvPr>
            <p:ph idx="1"/>
          </p:nvPr>
        </p:nvSpPr>
        <p:spPr/>
        <p:txBody>
          <a:bodyPr/>
          <a:lstStyle/>
          <a:p>
            <a:pPr>
              <a:buFont typeface="Arial" charset="0"/>
              <a:buNone/>
            </a:pPr>
            <a:r>
              <a:rPr lang="en-AU" smtClean="0"/>
              <a:t>	A licence or an exemption under this Part is not required in respect of artificial insemination where the artificial insemination is carried out by prescribed persons in prescribed circumstances.</a:t>
            </a:r>
          </a:p>
          <a:p>
            <a:endParaRPr lang="en-US"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AU" b="1" i="1" dirty="0" smtClean="0"/>
              <a:t/>
            </a:r>
            <a:br>
              <a:rPr lang="en-AU" b="1" i="1" dirty="0" smtClean="0"/>
            </a:br>
            <a:r>
              <a:rPr lang="en-AU" b="1" i="1" dirty="0" smtClean="0"/>
              <a:t>Parentage </a:t>
            </a:r>
            <a:r>
              <a:rPr lang="en-AU" b="1" i="1" dirty="0"/>
              <a:t>orders and international cases</a:t>
            </a:r>
            <a:r>
              <a:rPr lang="en-AU" dirty="0"/>
              <a:t/>
            </a:r>
            <a:br>
              <a:rPr lang="en-AU" dirty="0"/>
            </a:br>
            <a:endParaRPr lang="en-US" dirty="0"/>
          </a:p>
        </p:txBody>
      </p:sp>
      <p:sp>
        <p:nvSpPr>
          <p:cNvPr id="3" name="Content Placeholder 2"/>
          <p:cNvSpPr>
            <a:spLocks noGrp="1"/>
          </p:cNvSpPr>
          <p:nvPr>
            <p:ph idx="1"/>
          </p:nvPr>
        </p:nvSpPr>
        <p:spPr/>
        <p:txBody>
          <a:bodyPr rtlCol="0">
            <a:normAutofit lnSpcReduction="10000"/>
          </a:bodyPr>
          <a:lstStyle/>
          <a:p>
            <a:pPr fontAlgn="auto">
              <a:spcAft>
                <a:spcPts val="0"/>
              </a:spcAft>
              <a:buFont typeface="Arial"/>
              <a:buChar char="•"/>
              <a:defRPr/>
            </a:pPr>
            <a:r>
              <a:rPr lang="en-AU" dirty="0"/>
              <a:t>They might only be available in respect of surrogacy arrangements that have taken place within the country and in conformity with its regulatory regime</a:t>
            </a:r>
            <a:r>
              <a:rPr lang="en-AU" dirty="0" smtClean="0"/>
              <a:t>.</a:t>
            </a:r>
          </a:p>
          <a:p>
            <a:pPr fontAlgn="auto">
              <a:spcAft>
                <a:spcPts val="0"/>
              </a:spcAft>
              <a:buFont typeface="Arial"/>
              <a:buChar char="•"/>
              <a:defRPr/>
            </a:pPr>
            <a:r>
              <a:rPr lang="en-AU" dirty="0"/>
              <a:t>They are not available to everyone who might enter into a surrogacy arrangement</a:t>
            </a:r>
            <a:r>
              <a:rPr lang="en-AU" dirty="0" smtClean="0"/>
              <a:t>.</a:t>
            </a:r>
          </a:p>
          <a:p>
            <a:pPr fontAlgn="auto">
              <a:spcAft>
                <a:spcPts val="0"/>
              </a:spcAft>
              <a:buFont typeface="Arial"/>
              <a:buChar char="•"/>
              <a:defRPr/>
            </a:pPr>
            <a:r>
              <a:rPr lang="en-AU" dirty="0"/>
              <a:t>They might only be available if the gametes of at least one of the applicants was used to create the </a:t>
            </a:r>
            <a:r>
              <a:rPr lang="en-AU" dirty="0" smtClean="0"/>
              <a:t>embryo.</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167</TotalTime>
  <Words>264</Words>
  <Application>Microsoft Office PowerPoint</Application>
  <PresentationFormat>On-screen Show (4:3)</PresentationFormat>
  <Paragraphs>59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LEGAL PROBLEMS WITH INTERNATIONAL SURROGACY ARRANGEMENTS</vt:lpstr>
      <vt:lpstr> Who is the child’s mother? </vt:lpstr>
      <vt:lpstr>Egg Donors</vt:lpstr>
      <vt:lpstr> Who is the child’s father? </vt:lpstr>
      <vt:lpstr>Sperm Donors</vt:lpstr>
      <vt:lpstr>Criminal Offences 1</vt:lpstr>
      <vt:lpstr>Criminal Offences 2</vt:lpstr>
      <vt:lpstr>s28(3)</vt:lpstr>
      <vt:lpstr> Parentage orders and international cases </vt:lpstr>
      <vt:lpstr>Parentage orders and international cases</vt:lpstr>
      <vt:lpstr>Parentage orders and international cases</vt:lpstr>
    </vt:vector>
  </TitlesOfParts>
  <Company>Carr &amp; 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Legal Problems With International Surrogacy Arrangements</dc:title>
  <dc:creator>Michael Nicholls QC</dc:creator>
  <cp:lastModifiedBy>Livingstone, Tyrone</cp:lastModifiedBy>
  <cp:revision>19</cp:revision>
  <dcterms:created xsi:type="dcterms:W3CDTF">2013-10-22T00:55:34Z</dcterms:created>
  <dcterms:modified xsi:type="dcterms:W3CDTF">2013-10-30T03:40:00Z</dcterms:modified>
</cp:coreProperties>
</file>